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430" r:id="rId2"/>
    <p:sldId id="459" r:id="rId3"/>
    <p:sldId id="460" r:id="rId4"/>
    <p:sldId id="461" r:id="rId5"/>
    <p:sldId id="462" r:id="rId6"/>
    <p:sldId id="463" r:id="rId7"/>
    <p:sldId id="464" r:id="rId8"/>
    <p:sldId id="465" r:id="rId9"/>
    <p:sldId id="466" r:id="rId10"/>
    <p:sldId id="467" r:id="rId11"/>
    <p:sldId id="468" r:id="rId12"/>
    <p:sldId id="469" r:id="rId13"/>
    <p:sldId id="470" r:id="rId14"/>
    <p:sldId id="471" r:id="rId15"/>
    <p:sldId id="472" r:id="rId16"/>
    <p:sldId id="473" r:id="rId17"/>
    <p:sldId id="474" r:id="rId18"/>
    <p:sldId id="475" r:id="rId19"/>
    <p:sldId id="476" r:id="rId20"/>
    <p:sldId id="477" r:id="rId21"/>
    <p:sldId id="478" r:id="rId22"/>
    <p:sldId id="431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79" r:id="rId31"/>
    <p:sldId id="439" r:id="rId32"/>
    <p:sldId id="440" r:id="rId33"/>
    <p:sldId id="441" r:id="rId34"/>
    <p:sldId id="442" r:id="rId35"/>
    <p:sldId id="443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  <p:sldId id="454" r:id="rId47"/>
    <p:sldId id="455" r:id="rId48"/>
    <p:sldId id="456" r:id="rId49"/>
    <p:sldId id="457" r:id="rId50"/>
    <p:sldId id="481" r:id="rId51"/>
    <p:sldId id="482" r:id="rId52"/>
    <p:sldId id="483" r:id="rId53"/>
    <p:sldId id="484" r:id="rId5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12" autoAdjust="0"/>
    <p:restoredTop sz="86408" autoAdjust="0"/>
  </p:normalViewPr>
  <p:slideViewPr>
    <p:cSldViewPr snapToGrid="0">
      <p:cViewPr varScale="1">
        <p:scale>
          <a:sx n="101" d="100"/>
          <a:sy n="101" d="100"/>
        </p:scale>
        <p:origin x="40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9428E-EDED-4D0D-A243-28724E4A8736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6D35B-D67D-45CB-A5CA-9811F2DCB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044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338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68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6257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7239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5384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6942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9803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082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337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5399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038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5880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7469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9735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8778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4283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1226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8214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849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3820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719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975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946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937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177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006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57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164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06D35B-D67D-45CB-A5CA-9811F2DCBAFB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940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A584E-05BE-1B4B-88A2-7EB9DA776DBE}" type="datetime1">
              <a:rPr lang="ru-RU" smtClean="0"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811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5EF3A-E422-DE4C-924D-2503FECE3F43}" type="datetime1">
              <a:rPr lang="ru-RU" smtClean="0"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392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6444-C651-2740-852C-E387F00BCEBD}" type="datetime1">
              <a:rPr lang="ru-RU" smtClean="0"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8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87656-DE46-9A40-8693-604C9232BAB5}" type="datetime1">
              <a:rPr lang="ru-RU" smtClean="0"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087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A60F5-C36C-1649-8EF7-AEAB41F57682}" type="datetime1">
              <a:rPr lang="ru-RU" smtClean="0"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548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8C918-30DA-9946-96E5-EBEE71FD6436}" type="datetime1">
              <a:rPr lang="ru-RU" smtClean="0"/>
              <a:t>13.03.2023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630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07B9-9EE0-3446-ABD4-BEED69B44EAD}" type="datetime1">
              <a:rPr lang="ru-RU" smtClean="0"/>
              <a:t>13.03.2023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801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5129E-0CA0-0A49-9697-B3FD908179B3}" type="datetime1">
              <a:rPr lang="ru-RU" smtClean="0"/>
              <a:t>13.03.2023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8575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ACA87-F9FF-A841-9C30-8E7CBAA8DBDF}" type="datetime1">
              <a:rPr lang="ru-RU" smtClean="0"/>
              <a:t>13.03.2023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180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4A94E-503F-9B47-A1E3-D59450C8C2CE}" type="datetime1">
              <a:rPr lang="ru-RU" smtClean="0"/>
              <a:t>13.03.2023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18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938A9-48F8-7349-802B-9296BC456C32}" type="datetime1">
              <a:rPr lang="ru-RU" smtClean="0"/>
              <a:t>13.03.2023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92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3CA15-2ACD-3C46-8F28-AF1634E93289}" type="datetime1">
              <a:rPr lang="ru-RU" smtClean="0"/>
              <a:t>13.03.2023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7FA45-E610-45BF-873C-A91A5744E9E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13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posts/2021-07-11-diffusion-model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gi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 txBox="1">
            <a:spLocks/>
          </p:cNvSpPr>
          <p:nvPr/>
        </p:nvSpPr>
        <p:spPr>
          <a:xfrm>
            <a:off x="0" y="2329845"/>
            <a:ext cx="12192000" cy="16845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Генерация и обработка изображений</a:t>
            </a:r>
            <a:br>
              <a:rPr lang="en-US" dirty="0"/>
            </a:br>
            <a:r>
              <a:rPr lang="ru-RU" dirty="0"/>
              <a:t> с помощью </a:t>
            </a:r>
            <a:r>
              <a:rPr lang="ru-RU" dirty="0" err="1"/>
              <a:t>нейросетей</a:t>
            </a:r>
            <a:br>
              <a:rPr lang="en-US" sz="3600" dirty="0"/>
            </a:br>
            <a:endParaRPr lang="ru-RU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5437464" y="6409110"/>
            <a:ext cx="1317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202</a:t>
            </a:r>
            <a:r>
              <a:rPr lang="en-US" dirty="0"/>
              <a:t>3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2" y="4928770"/>
            <a:ext cx="1583528" cy="148034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14" y="4928770"/>
            <a:ext cx="3381231" cy="148034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476" y="4928770"/>
            <a:ext cx="3003320" cy="14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89" y="1316064"/>
            <a:ext cx="7678222" cy="3229426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883" y="4377196"/>
            <a:ext cx="7897327" cy="230537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38200" y="6198052"/>
            <a:ext cx="139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[</a:t>
            </a:r>
            <a:r>
              <a:rPr lang="ru-RU" dirty="0"/>
              <a:t>ШАД</a:t>
            </a:r>
            <a:r>
              <a:rPr lang="en-US" dirty="0"/>
              <a:t>,</a:t>
            </a:r>
            <a:r>
              <a:rPr lang="ru-RU" dirty="0"/>
              <a:t> 2021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9A44B43-9EC3-37D1-E4CD-A85EC913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4544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6198052"/>
            <a:ext cx="260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[Ulyanov, et.al CVPR2018]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082" y="1602601"/>
            <a:ext cx="6877114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2BB3CD0-99F2-F3E2-8271-23CD0B31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98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6198052"/>
            <a:ext cx="260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[Ulyanov, et.al CVPR2018]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297" y="1825625"/>
            <a:ext cx="6797405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95FFD51-4C75-F14F-0A8E-F9D2BB4E6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256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6198052"/>
            <a:ext cx="260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[Ulyanov, et.al CVPR2018]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35" y="1825625"/>
            <a:ext cx="6776129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DB948C9-447E-83E4-16DE-7D11D666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26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6198052"/>
            <a:ext cx="260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[Ulyanov, et.al CVPR2018]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17" y="1825625"/>
            <a:ext cx="6750365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606D1E-1F82-1986-E3C8-41D1528E7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6694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6198052"/>
            <a:ext cx="260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[Ulyanov, et.al CVPR2018]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122" y="1825625"/>
            <a:ext cx="6793755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5F748C4-634A-E080-16C1-27864694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033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6198052"/>
            <a:ext cx="260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[Ulyanov, et.al CVPR2018]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35" y="1825625"/>
            <a:ext cx="6776129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039626C-A0C7-360E-76A1-435D1A37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3054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6198052"/>
            <a:ext cx="260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[Ulyanov, et.al CVPR2018]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35" y="1825625"/>
            <a:ext cx="6776129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D50DF4B-50AF-652C-3347-EBF58051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126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6198052"/>
            <a:ext cx="260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[Ulyanov, et.al CVPR2018]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35" y="1825625"/>
            <a:ext cx="6776129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D4E8010-A3CD-858B-E85F-E75FE225D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076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6198052"/>
            <a:ext cx="260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[Ulyanov, et.al CVPR2018]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26" y="1825625"/>
            <a:ext cx="6815147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ECA3663-A419-BFA6-C848-5911D2338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509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Superresolution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810" y="1690688"/>
            <a:ext cx="7192379" cy="3334215"/>
          </a:xfrm>
        </p:spPr>
      </p:pic>
      <p:sp>
        <p:nvSpPr>
          <p:cNvPr id="5" name="TextBox 4"/>
          <p:cNvSpPr txBox="1"/>
          <p:nvPr/>
        </p:nvSpPr>
        <p:spPr>
          <a:xfrm>
            <a:off x="2746026" y="5207619"/>
            <a:ext cx="6699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CovNet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у которого вход – </a:t>
            </a:r>
            <a:r>
              <a:rPr lang="en-US" dirty="0"/>
              <a:t>x</a:t>
            </a:r>
            <a:r>
              <a:rPr lang="ru-RU" dirty="0"/>
              <a:t>, выход </a:t>
            </a:r>
            <a:r>
              <a:rPr lang="en-US" dirty="0"/>
              <a:t>–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возможность легко получить данные для обучения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73E8878-C998-4EB3-2F40-F5A7F7E01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750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6198052"/>
            <a:ext cx="2608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[Ulyanov, et.al CVPR2018]</a:t>
            </a:r>
            <a:endParaRPr lang="ru-RU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101" y="1825625"/>
            <a:ext cx="6779798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2F7EA4B-12ED-B75D-E245-2F5961AA5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677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Deep </a:t>
            </a:r>
            <a:r>
              <a:rPr lang="en-US" dirty="0" err="1"/>
              <a:t>inpainting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38200" y="6198052"/>
            <a:ext cx="1452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ru-RU" dirty="0"/>
              <a:t>ШАДБ 2021</a:t>
            </a:r>
            <a:r>
              <a:rPr lang="en-US" dirty="0"/>
              <a:t>]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067" y="1825625"/>
            <a:ext cx="6633866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5241A11-B652-78DB-D999-BE56736A5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2557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6"/>
          <a:stretch/>
        </p:blipFill>
        <p:spPr>
          <a:xfrm>
            <a:off x="0" y="0"/>
            <a:ext cx="12192000" cy="6104586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60EDED5-7A89-F6FF-DE64-3E91EA21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876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6"/>
          <a:stretch/>
        </p:blipFill>
        <p:spPr>
          <a:xfrm>
            <a:off x="0" y="0"/>
            <a:ext cx="12192000" cy="610458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193B73B-37AC-E95B-3399-63BEBF83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640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01"/>
          <a:stretch/>
        </p:blipFill>
        <p:spPr>
          <a:xfrm>
            <a:off x="0" y="0"/>
            <a:ext cx="12192000" cy="601443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E425D55-EDC6-5781-D70C-1B2B6F9D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77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62"/>
          <a:stretch/>
        </p:blipFill>
        <p:spPr>
          <a:xfrm>
            <a:off x="0" y="0"/>
            <a:ext cx="12192000" cy="607882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5B4A8C5-5E55-2E53-DE1F-AD28C09E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007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49"/>
          <a:stretch/>
        </p:blipFill>
        <p:spPr>
          <a:xfrm>
            <a:off x="0" y="0"/>
            <a:ext cx="12192000" cy="606594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389599D-6E31-F0BC-C7DB-7F29D990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55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94"/>
          <a:stretch/>
        </p:blipFill>
        <p:spPr>
          <a:xfrm>
            <a:off x="0" y="0"/>
            <a:ext cx="12192000" cy="611086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801E98-5D84-018D-EF63-6B188F3F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0992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slides by @</a:t>
            </a:r>
            <a:r>
              <a:rPr lang="en-US" dirty="0"/>
              <a:t>sim0nsays</a:t>
            </a:r>
            <a:endParaRPr lang="ru-RU" i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73" b="87418"/>
          <a:stretch/>
        </p:blipFill>
        <p:spPr>
          <a:xfrm>
            <a:off x="0" y="0"/>
            <a:ext cx="8976575" cy="86288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9F5728F-7DFE-BC11-FACD-68A13C6B7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9210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slides by @</a:t>
            </a:r>
            <a:r>
              <a:rPr lang="en-US" dirty="0"/>
              <a:t>sim0nsays</a:t>
            </a:r>
            <a:endParaRPr lang="ru-RU" i="1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98A8807-3665-C15F-678F-AE04BD74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624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superresolution</a:t>
            </a:r>
            <a:r>
              <a:rPr lang="en-US" dirty="0"/>
              <a:t> 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793" y="1389607"/>
            <a:ext cx="8814413" cy="4208306"/>
          </a:xfrm>
        </p:spPr>
      </p:pic>
      <p:sp>
        <p:nvSpPr>
          <p:cNvPr id="8" name="Прямоугольник 7"/>
          <p:cNvSpPr/>
          <p:nvPr/>
        </p:nvSpPr>
        <p:spPr>
          <a:xfrm>
            <a:off x="838200" y="6198052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[Kim, Lee, CVPR16]</a:t>
            </a:r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793" y="5868078"/>
            <a:ext cx="3496659" cy="659948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E8F9061-C39C-1C9D-95EF-65D3EA276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84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Fake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01517"/>
            <a:ext cx="6612239" cy="4351338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195" y="1477537"/>
            <a:ext cx="4057650" cy="457200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38200" y="6198052"/>
            <a:ext cx="2142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[Gaurav Oberoi blog]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59D1649-D87A-5D6B-998C-FF8085DBD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96408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49"/>
          <a:stretch/>
        </p:blipFill>
        <p:spPr>
          <a:xfrm>
            <a:off x="0" y="0"/>
            <a:ext cx="12192000" cy="606594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F8B678-FB29-5819-AF59-67ACFCD9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4941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8"/>
          <a:stretch/>
        </p:blipFill>
        <p:spPr>
          <a:xfrm>
            <a:off x="0" y="0"/>
            <a:ext cx="12192000" cy="6117465"/>
          </a:xfrm>
          <a:prstGeom prst="rect">
            <a:avLst/>
          </a:prstGeom>
        </p:spPr>
      </p:pic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A2F71718-354F-9FF4-F974-0FABFC6F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34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6"/>
          <a:stretch/>
        </p:blipFill>
        <p:spPr>
          <a:xfrm>
            <a:off x="0" y="0"/>
            <a:ext cx="12192000" cy="587276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709F905-1953-776F-F712-D3B68034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2462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7"/>
          <a:stretch/>
        </p:blipFill>
        <p:spPr>
          <a:xfrm>
            <a:off x="0" y="0"/>
            <a:ext cx="12192000" cy="605307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78EFB62-1743-A9C3-D948-8F843DE8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3915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37"/>
          <a:stretch/>
        </p:blipFill>
        <p:spPr>
          <a:xfrm>
            <a:off x="0" y="0"/>
            <a:ext cx="12192000" cy="6053070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5C6CCEB-93C0-1495-CE93-3DE7215A1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756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6"/>
          <a:stretch/>
        </p:blipFill>
        <p:spPr>
          <a:xfrm>
            <a:off x="0" y="0"/>
            <a:ext cx="12192000" cy="610458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55527ED-D66C-2A37-C2CA-3F18F56B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098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86"/>
          <a:stretch/>
        </p:blipFill>
        <p:spPr>
          <a:xfrm>
            <a:off x="0" y="0"/>
            <a:ext cx="12192000" cy="610458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A225D40-2D49-383A-32D5-3E410B24B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7753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74"/>
          <a:stretch/>
        </p:blipFill>
        <p:spPr>
          <a:xfrm>
            <a:off x="0" y="0"/>
            <a:ext cx="12192000" cy="609170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036435D-29F3-D278-2A06-4E566439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786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1"/>
          <a:stretch/>
        </p:blipFill>
        <p:spPr>
          <a:xfrm>
            <a:off x="0" y="0"/>
            <a:ext cx="12192000" cy="613034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1571BCD-A878-4979-0438-4A7851A6E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9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</a:t>
            </a:r>
            <a:r>
              <a:rPr lang="en-US" dirty="0" err="1"/>
              <a:t>superresolution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6198052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[Kim, Lee, CVPR16]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858" y="1690688"/>
            <a:ext cx="6704283" cy="4351338"/>
          </a:xfr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592F3CA-9089-14DF-CFA9-48B9F320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0404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1"/>
          <a:stretch/>
        </p:blipFill>
        <p:spPr>
          <a:xfrm>
            <a:off x="0" y="0"/>
            <a:ext cx="12192000" cy="613034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6EDB493-678C-5AFA-2975-5A96E847A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36640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8"/>
          <a:stretch/>
        </p:blipFill>
        <p:spPr>
          <a:xfrm>
            <a:off x="0" y="0"/>
            <a:ext cx="12192000" cy="611746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5B84DF2-5E09-729A-5AA9-294C8E412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0891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1"/>
          <a:stretch/>
        </p:blipFill>
        <p:spPr>
          <a:xfrm>
            <a:off x="0" y="0"/>
            <a:ext cx="12192000" cy="613034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B46B402-343E-5768-C00D-860FF684F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2983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40"/>
          <a:stretch/>
        </p:blipFill>
        <p:spPr>
          <a:xfrm>
            <a:off x="0" y="0"/>
            <a:ext cx="12192000" cy="5950039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80048A0-6D89-EF13-A9F1-2958D059F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482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8"/>
          <a:stretch/>
        </p:blipFill>
        <p:spPr>
          <a:xfrm>
            <a:off x="0" y="0"/>
            <a:ext cx="12192000" cy="611746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115C889-1AB2-4177-647F-34A75714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819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74"/>
          <a:stretch/>
        </p:blipFill>
        <p:spPr>
          <a:xfrm>
            <a:off x="0" y="0"/>
            <a:ext cx="12192000" cy="6091707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8F73D2E-9705-EE63-8BDB-E779107F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76258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1"/>
          <a:stretch/>
        </p:blipFill>
        <p:spPr>
          <a:xfrm>
            <a:off x="0" y="0"/>
            <a:ext cx="12192000" cy="613034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7236F74B-8016-6A5F-C24D-846803B0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9047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97"/>
          <a:stretch/>
        </p:blipFill>
        <p:spPr>
          <a:xfrm>
            <a:off x="0" y="0"/>
            <a:ext cx="12192000" cy="6117465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DDC5F93-01B0-F1EA-67B2-25C2CA783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82955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5"/>
          <a:stretch/>
        </p:blipFill>
        <p:spPr>
          <a:xfrm>
            <a:off x="0" y="0"/>
            <a:ext cx="12192000" cy="6156101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A4CC995-3A01-5CBD-85C9-7C21492C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108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457" y="6400800"/>
            <a:ext cx="11045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Source: Stanford CS231n Lecture </a:t>
            </a:r>
            <a:r>
              <a:rPr lang="ru-RU" i="1" dirty="0"/>
              <a:t>13</a:t>
            </a:r>
            <a:r>
              <a:rPr lang="en-US" i="1" dirty="0"/>
              <a:t> 2017 by </a:t>
            </a:r>
            <a:r>
              <a:rPr lang="en-US" i="1" dirty="0" err="1"/>
              <a:t>Fei-Fei</a:t>
            </a:r>
            <a:r>
              <a:rPr lang="en-US" i="1" dirty="0"/>
              <a:t> Li &amp; Justin Johnson &amp; Serena Yeung</a:t>
            </a:r>
            <a:endParaRPr lang="ru-RU" i="1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11"/>
          <a:stretch/>
        </p:blipFill>
        <p:spPr>
          <a:xfrm>
            <a:off x="0" y="0"/>
            <a:ext cx="12192000" cy="613034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E1BF36E5-1BA4-1AA9-6406-335222078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89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rendering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6198052"/>
            <a:ext cx="340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Dosovitskiy</a:t>
            </a:r>
            <a:r>
              <a:rPr lang="en-US" dirty="0"/>
              <a:t>, </a:t>
            </a:r>
            <a:r>
              <a:rPr lang="en-US" dirty="0" err="1"/>
              <a:t>Springerber</a:t>
            </a:r>
            <a:r>
              <a:rPr lang="en-US" dirty="0"/>
              <a:t>, CVPR15]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54955"/>
            <a:ext cx="7935432" cy="2238687"/>
          </a:xfr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00" y="3906699"/>
            <a:ext cx="6693223" cy="215354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35574C0-AA56-F58B-E95F-6326EF15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03168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C7CDB5-240F-DD49-90A6-1C5CE00839D1}"/>
              </a:ext>
            </a:extLst>
          </p:cNvPr>
          <p:cNvSpPr txBox="1"/>
          <p:nvPr/>
        </p:nvSpPr>
        <p:spPr>
          <a:xfrm>
            <a:off x="0" y="6450203"/>
            <a:ext cx="351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linkClick r:id="rId3"/>
              </a:rPr>
              <a:t>Б</a:t>
            </a:r>
            <a:r>
              <a:rPr lang="ru-RU" dirty="0" err="1">
                <a:hlinkClick r:id="rId3"/>
              </a:rPr>
              <a:t>ольше</a:t>
            </a:r>
            <a:r>
              <a:rPr lang="ru-RU" dirty="0">
                <a:hlinkClick r:id="rId3"/>
              </a:rPr>
              <a:t> математики про </a:t>
            </a:r>
            <a:r>
              <a:rPr lang="en-US" dirty="0">
                <a:hlinkClick r:id="rId3"/>
              </a:rPr>
              <a:t>diffusion</a:t>
            </a:r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AC1BF44-F8A8-B97E-0A02-4E64200D5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5" y="4314898"/>
            <a:ext cx="4791455" cy="168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CE44F6-1999-2F13-E548-28DB7FCBA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05" y="5810695"/>
            <a:ext cx="4391914" cy="639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7EEF0E-BA8B-0F13-A241-69CA5E5234CC}"/>
              </a:ext>
            </a:extLst>
          </p:cNvPr>
          <p:cNvSpPr txBox="1"/>
          <p:nvPr/>
        </p:nvSpPr>
        <p:spPr>
          <a:xfrm>
            <a:off x="5429884" y="1494255"/>
            <a:ext cx="6096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200" b="1" i="0" dirty="0">
                <a:solidFill>
                  <a:srgbClr val="111111"/>
                </a:solidFill>
                <a:effectLst/>
                <a:latin typeface="-apple-system"/>
              </a:rPr>
              <a:t>Прямое распространение:</a:t>
            </a:r>
            <a:endParaRPr lang="ru-RU" sz="12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314325" lvl="1" indent="-303213" algn="l">
              <a:buFont typeface="+mj-lt"/>
              <a:buAutoNum type="arabicPeriod"/>
            </a:pP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Исходное изображение (</a:t>
            </a:r>
            <a:r>
              <a:rPr lang="en" sz="1200" b="1" i="0" dirty="0">
                <a:solidFill>
                  <a:srgbClr val="111111"/>
                </a:solidFill>
                <a:effectLst/>
                <a:latin typeface="-apple-system"/>
              </a:rPr>
              <a:t>x</a:t>
            </a:r>
            <a:r>
              <a:rPr lang="en" sz="1200" b="1" i="0" baseline="-25000" dirty="0">
                <a:solidFill>
                  <a:srgbClr val="111111"/>
                </a:solidFill>
                <a:effectLst/>
                <a:latin typeface="-apple-system"/>
              </a:rPr>
              <a:t> 0</a:t>
            </a:r>
            <a:r>
              <a:rPr lang="en" sz="1200" b="0" i="0" dirty="0">
                <a:solidFill>
                  <a:srgbClr val="111111"/>
                </a:solidFill>
                <a:effectLst/>
                <a:latin typeface="-apple-system"/>
              </a:rPr>
              <a:t>) 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медленно итеративно искажается (цепочка Маркова) путем добавления (масштабированного гауссова) шума.</a:t>
            </a:r>
          </a:p>
          <a:p>
            <a:pPr marL="314325" lvl="1" indent="-303213" algn="l">
              <a:buFont typeface="+mj-lt"/>
              <a:buAutoNum type="arabicPeriod"/>
            </a:pP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Этот процесс выполняется для некоторых временных шагов </a:t>
            </a:r>
            <a:r>
              <a:rPr lang="en" sz="1200" b="1" i="0" dirty="0">
                <a:solidFill>
                  <a:srgbClr val="111111"/>
                </a:solidFill>
                <a:effectLst/>
                <a:latin typeface="-apple-system"/>
              </a:rPr>
              <a:t>T</a:t>
            </a:r>
            <a:r>
              <a:rPr lang="en" sz="1200" b="0" i="0" dirty="0"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т.</a:t>
            </a:r>
            <a:r>
              <a:rPr lang="ru-RU" sz="1200" dirty="0">
                <a:solidFill>
                  <a:srgbClr val="111111"/>
                </a:solidFill>
                <a:latin typeface="-apple-system"/>
              </a:rPr>
              <a:t>е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. </a:t>
            </a:r>
            <a:r>
              <a:rPr lang="en" sz="1200" b="1" i="0" dirty="0">
                <a:solidFill>
                  <a:srgbClr val="111111"/>
                </a:solidFill>
                <a:effectLst/>
                <a:latin typeface="-apple-system"/>
              </a:rPr>
              <a:t>x</a:t>
            </a:r>
            <a:r>
              <a:rPr lang="en" sz="1200" b="1" i="0" baseline="-25000" dirty="0">
                <a:solidFill>
                  <a:srgbClr val="111111"/>
                </a:solidFill>
                <a:effectLst/>
                <a:latin typeface="-apple-system"/>
              </a:rPr>
              <a:t> T.</a:t>
            </a:r>
            <a:endParaRPr lang="en" sz="12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314325" lvl="1" indent="-303213" algn="l">
              <a:buFont typeface="+mj-lt"/>
              <a:buAutoNum type="arabicPeriod"/>
            </a:pP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Изображение на временном шаге </a:t>
            </a:r>
            <a:r>
              <a:rPr lang="en" sz="1200" b="1" i="0" dirty="0">
                <a:solidFill>
                  <a:srgbClr val="111111"/>
                </a:solidFill>
                <a:effectLst/>
                <a:latin typeface="-apple-system"/>
              </a:rPr>
              <a:t>t</a:t>
            </a:r>
            <a:r>
              <a:rPr lang="en" sz="1200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создается: </a:t>
            </a:r>
            <a:r>
              <a:rPr lang="en" sz="1200" b="1" i="0" dirty="0">
                <a:solidFill>
                  <a:srgbClr val="111111"/>
                </a:solidFill>
                <a:effectLst/>
                <a:latin typeface="-apple-system"/>
              </a:rPr>
              <a:t>xt</a:t>
            </a:r>
            <a:r>
              <a:rPr lang="en" sz="1200" b="1" i="0" baseline="-25000" dirty="0">
                <a:solidFill>
                  <a:srgbClr val="111111"/>
                </a:solidFill>
                <a:effectLst/>
                <a:latin typeface="-apple-system"/>
              </a:rPr>
              <a:t>-1</a:t>
            </a:r>
            <a:r>
              <a:rPr lang="en" sz="1200" b="1" i="0" dirty="0">
                <a:solidFill>
                  <a:srgbClr val="111111"/>
                </a:solidFill>
                <a:effectLst/>
                <a:latin typeface="-apple-system"/>
              </a:rPr>
              <a:t> +</a:t>
            </a:r>
            <a:r>
              <a:rPr lang="en" sz="1200" b="1" i="0" baseline="-2500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l-GR" sz="1200" b="1" i="0" baseline="-25000" dirty="0">
                <a:solidFill>
                  <a:srgbClr val="111111"/>
                </a:solidFill>
                <a:effectLst/>
                <a:latin typeface="-apple-system"/>
              </a:rPr>
              <a:t>ε</a:t>
            </a:r>
            <a:r>
              <a:rPr lang="en" sz="1200" b="1" i="0" baseline="-25000" dirty="0">
                <a:solidFill>
                  <a:srgbClr val="111111"/>
                </a:solidFill>
                <a:effectLst/>
                <a:latin typeface="-apple-system"/>
              </a:rPr>
              <a:t>t-1</a:t>
            </a:r>
            <a:r>
              <a:rPr lang="en" sz="1200" b="1" i="0" dirty="0">
                <a:solidFill>
                  <a:srgbClr val="111111"/>
                </a:solidFill>
                <a:effectLst/>
                <a:latin typeface="-apple-system"/>
              </a:rPr>
              <a:t> (</a:t>
            </a:r>
            <a:r>
              <a:rPr lang="ru-RU" sz="1200" b="1" i="0" dirty="0">
                <a:solidFill>
                  <a:srgbClr val="111111"/>
                </a:solidFill>
                <a:effectLst/>
                <a:latin typeface="-apple-system"/>
              </a:rPr>
              <a:t>шум) → </a:t>
            </a:r>
            <a:r>
              <a:rPr lang="en" sz="1200" b="1" i="0" dirty="0" err="1">
                <a:solidFill>
                  <a:srgbClr val="111111"/>
                </a:solidFill>
                <a:effectLst/>
                <a:latin typeface="-apple-system"/>
              </a:rPr>
              <a:t>xt</a:t>
            </a:r>
            <a:r>
              <a:rPr lang="en" sz="1200" b="1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endParaRPr lang="en" sz="12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marL="314325" lvl="1" indent="-303213" algn="l">
              <a:buFont typeface="+mj-lt"/>
              <a:buAutoNum type="arabicPeriod"/>
            </a:pP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На этом этапе модель не задействована.</a:t>
            </a:r>
          </a:p>
          <a:p>
            <a:pPr marL="314325" lvl="1" indent="-303213" algn="l">
              <a:buFont typeface="+mj-lt"/>
              <a:buAutoNum type="arabicPeriod"/>
            </a:pP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В конце этапа прямой диффузии </a:t>
            </a:r>
            <a:r>
              <a:rPr lang="en" sz="1200" b="1" i="0" dirty="0" err="1">
                <a:solidFill>
                  <a:srgbClr val="111111"/>
                </a:solidFill>
                <a:effectLst/>
                <a:latin typeface="-apple-system"/>
              </a:rPr>
              <a:t>Xt</a:t>
            </a:r>
            <a:r>
              <a:rPr lang="en" sz="1200" b="0" i="0" dirty="0"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из-за итеративного добавления шума, мы остаемся с (чистым) зашумленным изображением, представляющим “</a:t>
            </a:r>
            <a:r>
              <a:rPr lang="ru-RU" sz="1200" b="1" i="0" dirty="0">
                <a:solidFill>
                  <a:srgbClr val="111111"/>
                </a:solidFill>
                <a:effectLst/>
                <a:latin typeface="-apple-system"/>
              </a:rPr>
              <a:t>изотропный гауссовский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”. Это просто математический способ сказать, что у нас есть стандартное нормальное распределение, и дисперсия распределения одинакова по всем измерениям. Мы преобразовали распределение данных в гауссово распределение.</a:t>
            </a:r>
          </a:p>
          <a:p>
            <a:pPr algn="l"/>
            <a:endParaRPr lang="ru-RU" sz="1200" dirty="0">
              <a:solidFill>
                <a:srgbClr val="111111"/>
              </a:solidFill>
              <a:latin typeface="-apple-system"/>
            </a:endParaRPr>
          </a:p>
          <a:p>
            <a:pPr algn="l"/>
            <a:r>
              <a:rPr lang="ru-RU" sz="1200" b="1" i="0" dirty="0">
                <a:solidFill>
                  <a:srgbClr val="111111"/>
                </a:solidFill>
                <a:effectLst/>
                <a:latin typeface="-apple-system"/>
              </a:rPr>
              <a:t>Обратная диффузия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:</a:t>
            </a:r>
          </a:p>
          <a:p>
            <a:pPr marL="314325" lvl="1" indent="-303213" algn="l">
              <a:buFont typeface="+mj-lt"/>
              <a:buAutoNum type="arabicPeriod"/>
            </a:pP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На этом этапе мы отменяем процесс пересылки. Задача состоит в том, чтобы удалить шум, добавленный в прямом процессе, снова итеративным способом (цепочка Маркова). Это делается с использованием модели нейронной сети.</a:t>
            </a:r>
          </a:p>
          <a:p>
            <a:pPr marL="314325" lvl="1" indent="-303213" algn="l">
              <a:buFont typeface="+mj-lt"/>
              <a:buAutoNum type="arabicPeriod"/>
            </a:pP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Задача модели заключается в следующем: учитывая временной интервал </a:t>
            </a:r>
            <a:r>
              <a:rPr lang="en" sz="1200" b="0" i="0" dirty="0">
                <a:solidFill>
                  <a:srgbClr val="111111"/>
                </a:solidFill>
                <a:effectLst/>
                <a:latin typeface="-apple-system"/>
              </a:rPr>
              <a:t>t 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и зашумленное изображение </a:t>
            </a:r>
            <a:r>
              <a:rPr lang="en" sz="1200" b="1" i="0" dirty="0" err="1">
                <a:solidFill>
                  <a:srgbClr val="111111"/>
                </a:solidFill>
                <a:effectLst/>
                <a:latin typeface="-apple-system"/>
              </a:rPr>
              <a:t>xt</a:t>
            </a:r>
            <a:r>
              <a:rPr lang="en" sz="1200" b="0" i="0" dirty="0">
                <a:solidFill>
                  <a:srgbClr val="111111"/>
                </a:solidFill>
                <a:effectLst/>
                <a:latin typeface="-apple-system"/>
              </a:rPr>
              <a:t>, 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спрогнозируйте шум (</a:t>
            </a:r>
            <a:r>
              <a:rPr lang="el-GR" sz="1200" b="0" i="0" dirty="0" err="1">
                <a:solidFill>
                  <a:srgbClr val="111111"/>
                </a:solidFill>
                <a:effectLst/>
                <a:latin typeface="-apple-system"/>
              </a:rPr>
              <a:t>έ</a:t>
            </a:r>
            <a:r>
              <a:rPr lang="el-GR" sz="1200" b="0" i="0" dirty="0">
                <a:solidFill>
                  <a:srgbClr val="111111"/>
                </a:solidFill>
                <a:effectLst/>
                <a:latin typeface="-apple-system"/>
              </a:rPr>
              <a:t>), 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добавленный к изображению на шаге </a:t>
            </a:r>
            <a:r>
              <a:rPr lang="en" sz="1200" b="1" i="0" baseline="-25000" dirty="0">
                <a:solidFill>
                  <a:srgbClr val="111111"/>
                </a:solidFill>
                <a:effectLst/>
                <a:latin typeface="-apple-system"/>
              </a:rPr>
              <a:t>t</a:t>
            </a:r>
            <a:r>
              <a:rPr lang="en" sz="1200" b="1" i="0" dirty="0">
                <a:solidFill>
                  <a:srgbClr val="111111"/>
                </a:solidFill>
                <a:effectLst/>
                <a:latin typeface="-apple-system"/>
              </a:rPr>
              <a:t>-1</a:t>
            </a:r>
            <a:r>
              <a:rPr lang="en" sz="1200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</a:p>
          <a:p>
            <a:pPr marL="314325" lvl="1" indent="-303213" algn="l">
              <a:buFont typeface="+mj-lt"/>
              <a:buAutoNum type="arabicPeriod"/>
            </a:pPr>
            <a:r>
              <a:rPr lang="en" sz="1200" b="1" i="0" dirty="0" err="1">
                <a:solidFill>
                  <a:srgbClr val="111111"/>
                </a:solidFill>
                <a:effectLst/>
                <a:latin typeface="-apple-system"/>
              </a:rPr>
              <a:t>xt</a:t>
            </a:r>
            <a:r>
              <a:rPr lang="en" sz="1200" b="1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en" sz="1200" b="0" i="0" dirty="0">
                <a:solidFill>
                  <a:srgbClr val="111111"/>
                </a:solidFill>
                <a:effectLst/>
                <a:latin typeface="-apple-system"/>
              </a:rPr>
              <a:t>→ 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Модель → </a:t>
            </a:r>
            <a:r>
              <a:rPr lang="el-GR" sz="1200" b="1" i="0" dirty="0" err="1">
                <a:solidFill>
                  <a:srgbClr val="111111"/>
                </a:solidFill>
                <a:effectLst/>
                <a:latin typeface="-apple-system"/>
              </a:rPr>
              <a:t>έ</a:t>
            </a:r>
            <a:r>
              <a:rPr lang="el-GR" sz="1200" b="0" i="0" dirty="0">
                <a:solidFill>
                  <a:srgbClr val="111111"/>
                </a:solidFill>
                <a:effectLst/>
                <a:latin typeface="-apple-system"/>
              </a:rPr>
              <a:t> (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прогнозируемый шум). Модель предсказывает (аппроксимирует) шум, добавленный к </a:t>
            </a:r>
            <a:r>
              <a:rPr lang="en" sz="1200" b="1" i="0" dirty="0">
                <a:solidFill>
                  <a:srgbClr val="111111"/>
                </a:solidFill>
                <a:effectLst/>
                <a:latin typeface="-apple-system"/>
              </a:rPr>
              <a:t>x</a:t>
            </a:r>
            <a:r>
              <a:rPr lang="en" sz="1200" b="1" i="0" baseline="-25000" dirty="0">
                <a:solidFill>
                  <a:srgbClr val="111111"/>
                </a:solidFill>
                <a:effectLst/>
                <a:latin typeface="-apple-system"/>
              </a:rPr>
              <a:t> t-1</a:t>
            </a:r>
            <a:r>
              <a:rPr lang="en" sz="1200" b="0" i="0" dirty="0">
                <a:solidFill>
                  <a:srgbClr val="111111"/>
                </a:solidFill>
                <a:effectLst/>
                <a:latin typeface="-apple-system"/>
              </a:rPr>
              <a:t> </a:t>
            </a:r>
            <a:r>
              <a:rPr lang="ru-RU" sz="1200" b="0" i="0" dirty="0">
                <a:solidFill>
                  <a:srgbClr val="111111"/>
                </a:solidFill>
                <a:effectLst/>
                <a:latin typeface="-apple-system"/>
              </a:rPr>
              <a:t>при прямом проходе.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1A81BCD-F68F-FA76-A4F7-D5DB279D3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606" y="1491911"/>
            <a:ext cx="3986912" cy="275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Номер слайда 14">
            <a:extLst>
              <a:ext uri="{FF2B5EF4-FFF2-40B4-BE49-F238E27FC236}">
                <a16:creationId xmlns:a16="http://schemas.microsoft.com/office/drawing/2014/main" id="{6095837E-9151-B733-EEC4-E9472E47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86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models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50B743-B285-0F8B-9666-23284CE76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24" y="4902818"/>
            <a:ext cx="4360879" cy="160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CAFCA11-FA22-73A8-E481-A1A06D831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97152"/>
            <a:ext cx="4705188" cy="234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101D2DC-A429-10F5-004D-D645A5140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06" y="4718152"/>
            <a:ext cx="5218176" cy="177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035F88-4FB2-130B-E856-6F175B716E83}"/>
              </a:ext>
            </a:extLst>
          </p:cNvPr>
          <p:cNvSpPr txBox="1"/>
          <p:nvPr/>
        </p:nvSpPr>
        <p:spPr>
          <a:xfrm>
            <a:off x="581706" y="453348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Разрешение и качество генерации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96FEA6-F84D-A667-C24C-60B9958EA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688" y="983511"/>
            <a:ext cx="5580922" cy="38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18D381-E691-02E8-2978-215163082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9989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З</a:t>
            </a:r>
            <a:r>
              <a:rPr lang="ru-RU" dirty="0" err="1"/>
              <a:t>адачи</a:t>
            </a:r>
            <a:r>
              <a:rPr lang="ru-RU" dirty="0"/>
              <a:t> генерации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CA843E-939D-51E6-D2D9-8DBAC3891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67" y="1887546"/>
            <a:ext cx="2187454" cy="249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F7285-5B30-1A33-82B5-14B1643088B8}"/>
              </a:ext>
            </a:extLst>
          </p:cNvPr>
          <p:cNvSpPr txBox="1"/>
          <p:nvPr/>
        </p:nvSpPr>
        <p:spPr>
          <a:xfrm>
            <a:off x="372866" y="1518214"/>
            <a:ext cx="125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Text2Image</a:t>
            </a:r>
            <a:endParaRPr lang="ru-RU" dirty="0"/>
          </a:p>
        </p:txBody>
      </p:sp>
      <p:pic>
        <p:nvPicPr>
          <p:cNvPr id="6" name="stable_diffusion_videos_out_dog">
            <a:hlinkClick r:id="" action="ppaction://media"/>
            <a:extLst>
              <a:ext uri="{FF2B5EF4-FFF2-40B4-BE49-F238E27FC236}">
                <a16:creationId xmlns:a16="http://schemas.microsoft.com/office/drawing/2014/main" id="{25A75B79-FEE0-BE38-73C7-8691B0777F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7184" y="1946908"/>
            <a:ext cx="2187454" cy="21874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7536F2-F1EB-BD8A-038F-B082694D6B2F}"/>
              </a:ext>
            </a:extLst>
          </p:cNvPr>
          <p:cNvSpPr txBox="1"/>
          <p:nvPr/>
        </p:nvSpPr>
        <p:spPr>
          <a:xfrm>
            <a:off x="3055126" y="1518214"/>
            <a:ext cx="122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Text2Video</a:t>
            </a:r>
            <a:endParaRPr lang="ru-RU" dirty="0"/>
          </a:p>
        </p:txBody>
      </p:sp>
      <p:pic>
        <p:nvPicPr>
          <p:cNvPr id="3076" name="Picture 4" descr="Пример передачи стиля">
            <a:extLst>
              <a:ext uri="{FF2B5EF4-FFF2-40B4-BE49-F238E27FC236}">
                <a16:creationId xmlns:a16="http://schemas.microsoft.com/office/drawing/2014/main" id="{2DFE7412-4584-F4DD-B2F0-8DE68CC05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66" y="4749571"/>
            <a:ext cx="4026408" cy="183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03ECC8-5CCF-50CB-D2B7-8C3BA39580D0}"/>
              </a:ext>
            </a:extLst>
          </p:cNvPr>
          <p:cNvSpPr txBox="1"/>
          <p:nvPr/>
        </p:nvSpPr>
        <p:spPr>
          <a:xfrm>
            <a:off x="372866" y="4532859"/>
            <a:ext cx="15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Image2Image</a:t>
            </a:r>
            <a:endParaRPr lang="ru-RU" dirty="0"/>
          </a:p>
        </p:txBody>
      </p:sp>
      <p:pic>
        <p:nvPicPr>
          <p:cNvPr id="9" name="Picture 2" descr="Замена: Автомобиль → Танк">
            <a:extLst>
              <a:ext uri="{FF2B5EF4-FFF2-40B4-BE49-F238E27FC236}">
                <a16:creationId xmlns:a16="http://schemas.microsoft.com/office/drawing/2014/main" id="{1300193A-43E6-0937-B50F-B73A6C348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66" y="2040165"/>
            <a:ext cx="4294394" cy="1728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A2B34000-5A08-A2DB-1266-A8EA9A809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66" y="4380239"/>
            <a:ext cx="3673490" cy="2218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D6D18C-99B7-48A6-B904-83C2022CDBD0}"/>
              </a:ext>
            </a:extLst>
          </p:cNvPr>
          <p:cNvSpPr txBox="1"/>
          <p:nvPr/>
        </p:nvSpPr>
        <p:spPr>
          <a:xfrm>
            <a:off x="6468866" y="1514214"/>
            <a:ext cx="1810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Inpainting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D878B-C9CB-B01D-F563-88483EC9142A}"/>
              </a:ext>
            </a:extLst>
          </p:cNvPr>
          <p:cNvSpPr txBox="1"/>
          <p:nvPr/>
        </p:nvSpPr>
        <p:spPr>
          <a:xfrm>
            <a:off x="6468866" y="3890025"/>
            <a:ext cx="192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</a:t>
            </a:r>
            <a:r>
              <a:rPr lang="en-US" dirty="0" err="1"/>
              <a:t>Outpainting</a:t>
            </a:r>
            <a:endParaRPr lang="ru-RU" dirty="0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E4D391D9-C851-332A-8943-CC0889181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68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З</a:t>
            </a:r>
            <a:r>
              <a:rPr lang="ru-RU" dirty="0" err="1"/>
              <a:t>адачи</a:t>
            </a:r>
            <a:r>
              <a:rPr lang="ru-RU" dirty="0"/>
              <a:t> генерации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89F9D8A0-438A-400F-4B61-6AB10C756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12" y="1926336"/>
            <a:ext cx="5473448" cy="268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EF768A-B8B6-36F1-0E91-334E60B83688}"/>
              </a:ext>
            </a:extLst>
          </p:cNvPr>
          <p:cNvSpPr txBox="1"/>
          <p:nvPr/>
        </p:nvSpPr>
        <p:spPr>
          <a:xfrm>
            <a:off x="5986272" y="2048907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1400" b="0" i="0" dirty="0">
                <a:solidFill>
                  <a:srgbClr val="111111"/>
                </a:solidFill>
                <a:effectLst/>
                <a:latin typeface="-apple-system"/>
              </a:rPr>
              <a:t>Процесс, используемый для создания “</a:t>
            </a:r>
            <a:r>
              <a:rPr lang="en" sz="1400" b="0" i="0" dirty="0" err="1">
                <a:solidFill>
                  <a:srgbClr val="111111"/>
                </a:solidFill>
                <a:effectLst/>
                <a:latin typeface="-apple-system"/>
              </a:rPr>
              <a:t>Infine</a:t>
            </a:r>
            <a:r>
              <a:rPr lang="en" sz="1400" b="0" i="0" dirty="0">
                <a:solidFill>
                  <a:srgbClr val="111111"/>
                </a:solidFill>
                <a:effectLst/>
                <a:latin typeface="-apple-system"/>
              </a:rPr>
              <a:t> zoom in”</a:t>
            </a:r>
            <a:endParaRPr lang="en-US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/>
            <a:endParaRPr lang="ru-RU" sz="1400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AutoNum type="arabicPeriod"/>
            </a:pPr>
            <a:r>
              <a:rPr lang="ru-RU" sz="1400" b="0" i="0" dirty="0">
                <a:solidFill>
                  <a:srgbClr val="111111"/>
                </a:solidFill>
                <a:effectLst/>
                <a:latin typeface="-apple-system"/>
              </a:rPr>
              <a:t>Создайте изображение, используя стабильную диффузионную модель.</a:t>
            </a:r>
          </a:p>
          <a:p>
            <a:pPr algn="l">
              <a:buFont typeface="+mj-lt"/>
              <a:buAutoNum type="arabicPeriod"/>
            </a:pPr>
            <a:r>
              <a:rPr lang="ru-RU" sz="1400" b="0" i="0" dirty="0">
                <a:solidFill>
                  <a:srgbClr val="111111"/>
                </a:solidFill>
                <a:effectLst/>
                <a:latin typeface="-apple-system"/>
              </a:rPr>
              <a:t>Уменьшите изображение и скопируйте и вставьте его в центр.</a:t>
            </a:r>
          </a:p>
          <a:p>
            <a:pPr algn="l">
              <a:buFont typeface="+mj-lt"/>
              <a:buAutoNum type="arabicPeriod"/>
            </a:pPr>
            <a:r>
              <a:rPr lang="ru-RU" sz="1400" b="0" i="0" dirty="0">
                <a:solidFill>
                  <a:srgbClr val="111111"/>
                </a:solidFill>
                <a:effectLst/>
                <a:latin typeface="-apple-system"/>
              </a:rPr>
              <a:t>Замаскируйте границу за пределами уменьшенной копии.</a:t>
            </a:r>
          </a:p>
          <a:p>
            <a:pPr algn="l">
              <a:buFont typeface="+mj-lt"/>
              <a:buAutoNum type="arabicPeriod"/>
            </a:pPr>
            <a:r>
              <a:rPr lang="ru-RU" sz="1400" b="0" i="0" dirty="0">
                <a:solidFill>
                  <a:srgbClr val="111111"/>
                </a:solidFill>
                <a:effectLst/>
                <a:latin typeface="-apple-system"/>
              </a:rPr>
              <a:t>Используйте стабильную диффузионную раскраску для заполнения замаскированной части.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4F9BA-2F1A-9245-84FC-84D9CB7C4062}"/>
              </a:ext>
            </a:extLst>
          </p:cNvPr>
          <p:cNvSpPr txBox="1"/>
          <p:nvPr/>
        </p:nvSpPr>
        <p:spPr>
          <a:xfrm>
            <a:off x="658368" y="15004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" b="0" i="0" dirty="0">
                <a:solidFill>
                  <a:srgbClr val="111111"/>
                </a:solidFill>
                <a:effectLst/>
                <a:latin typeface="Fira Sans" panose="020F0502020204030204" pitchFamily="34" charset="0"/>
              </a:rPr>
              <a:t>Infinite Zoom In &amp; Zoom Out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9A468FE6-463D-601C-C330-4570B1F5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48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rendering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6198052"/>
            <a:ext cx="340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Dosovitskiy</a:t>
            </a:r>
            <a:r>
              <a:rPr lang="en-US" dirty="0"/>
              <a:t>, </a:t>
            </a:r>
            <a:r>
              <a:rPr lang="en-US" dirty="0" err="1"/>
              <a:t>Springerber</a:t>
            </a:r>
            <a:r>
              <a:rPr lang="en-US" dirty="0"/>
              <a:t>, CVPR15]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1088"/>
            <a:ext cx="6141128" cy="3828044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47" y="5445783"/>
            <a:ext cx="4627881" cy="132484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39F4C-9B62-7B6E-D1D2-BB65A1AB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387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rendering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838200" y="6198052"/>
            <a:ext cx="340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Dosovitskiy</a:t>
            </a:r>
            <a:r>
              <a:rPr lang="en-US" dirty="0"/>
              <a:t>, </a:t>
            </a:r>
            <a:r>
              <a:rPr lang="en-US" dirty="0" err="1"/>
              <a:t>Springerber</a:t>
            </a:r>
            <a:r>
              <a:rPr lang="en-US" dirty="0"/>
              <a:t>, CVPR15]</a:t>
            </a:r>
            <a:endParaRPr lang="ru-RU" dirty="0"/>
          </a:p>
        </p:txBody>
      </p:sp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13"/>
          <a:stretch/>
        </p:blipFill>
        <p:spPr>
          <a:xfrm>
            <a:off x="838200" y="1479937"/>
            <a:ext cx="3720149" cy="4351338"/>
          </a:xfr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60" y="1542597"/>
            <a:ext cx="4239808" cy="2218384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3E3E83-9A89-1366-24A4-18EC55BC6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85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Почему это может работать?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89" y="1677988"/>
            <a:ext cx="7678222" cy="3229426"/>
          </a:xfrm>
        </p:spPr>
      </p:pic>
      <p:sp>
        <p:nvSpPr>
          <p:cNvPr id="6" name="Прямоугольник 5"/>
          <p:cNvSpPr/>
          <p:nvPr/>
        </p:nvSpPr>
        <p:spPr>
          <a:xfrm>
            <a:off x="838200" y="6198052"/>
            <a:ext cx="139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[</a:t>
            </a:r>
            <a:r>
              <a:rPr lang="ru-RU" dirty="0"/>
              <a:t>ШАД</a:t>
            </a:r>
            <a:r>
              <a:rPr lang="en-US" dirty="0"/>
              <a:t>,</a:t>
            </a:r>
            <a:r>
              <a:rPr lang="ru-RU" dirty="0"/>
              <a:t> 2021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49A94F1-0AD8-F208-2E82-344159F5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408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ru-RU" dirty="0"/>
              <a:t>Почему это может работать?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62" y="1413028"/>
            <a:ext cx="7477683" cy="5262419"/>
          </a:xfrm>
        </p:spPr>
      </p:pic>
      <p:sp>
        <p:nvSpPr>
          <p:cNvPr id="6" name="Прямоугольник 5"/>
          <p:cNvSpPr/>
          <p:nvPr/>
        </p:nvSpPr>
        <p:spPr>
          <a:xfrm>
            <a:off x="838200" y="6198052"/>
            <a:ext cx="139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[</a:t>
            </a:r>
            <a:r>
              <a:rPr lang="ru-RU" dirty="0"/>
              <a:t>ШАД</a:t>
            </a:r>
            <a:r>
              <a:rPr lang="en-US" dirty="0"/>
              <a:t>,</a:t>
            </a:r>
            <a:r>
              <a:rPr lang="ru-RU" dirty="0"/>
              <a:t> 2021</a:t>
            </a:r>
            <a:r>
              <a:rPr lang="en-US" dirty="0"/>
              <a:t>]</a:t>
            </a:r>
            <a:endParaRPr lang="ru-RU" dirty="0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1A0B489-484F-F939-608E-D4DE021BB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7FA45-E610-45BF-873C-A91A5744E9ED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636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1025</Words>
  <Application>Microsoft Macintosh PowerPoint</Application>
  <PresentationFormat>Широкоэкранный</PresentationFormat>
  <Paragraphs>183</Paragraphs>
  <Slides>53</Slides>
  <Notes>29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Fira Sans</vt:lpstr>
      <vt:lpstr>Тема Office</vt:lpstr>
      <vt:lpstr>Презентация PowerPoint</vt:lpstr>
      <vt:lpstr>Superresolution</vt:lpstr>
      <vt:lpstr>Image superresolution </vt:lpstr>
      <vt:lpstr>Image superresolution </vt:lpstr>
      <vt:lpstr>Neural rendering</vt:lpstr>
      <vt:lpstr>Neural rendering</vt:lpstr>
      <vt:lpstr>Neural rendering</vt:lpstr>
      <vt:lpstr> Почему это может работать?</vt:lpstr>
      <vt:lpstr> Почему это может работать?</vt:lpstr>
      <vt:lpstr> Deep inpainting</vt:lpstr>
      <vt:lpstr> Deep inpainting</vt:lpstr>
      <vt:lpstr> Deep inpainting</vt:lpstr>
      <vt:lpstr> Deep inpainting</vt:lpstr>
      <vt:lpstr> Deep inpainting</vt:lpstr>
      <vt:lpstr> Deep inpainting</vt:lpstr>
      <vt:lpstr> Deep inpainting</vt:lpstr>
      <vt:lpstr> Deep inpainting</vt:lpstr>
      <vt:lpstr> Deep inpainting</vt:lpstr>
      <vt:lpstr> Deep inpainting</vt:lpstr>
      <vt:lpstr> Deep inpainting</vt:lpstr>
      <vt:lpstr> Deep inpainting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Deep Fake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Diffusion models</vt:lpstr>
      <vt:lpstr>Diffusion models</vt:lpstr>
      <vt:lpstr>Задачи генерации</vt:lpstr>
      <vt:lpstr>Задачи генерации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Никита</dc:creator>
  <cp:lastModifiedBy>Никита Гришин</cp:lastModifiedBy>
  <cp:revision>26</cp:revision>
  <dcterms:created xsi:type="dcterms:W3CDTF">2021-04-10T09:34:59Z</dcterms:created>
  <dcterms:modified xsi:type="dcterms:W3CDTF">2023-03-13T12:21:22Z</dcterms:modified>
</cp:coreProperties>
</file>